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58" r:id="rId5"/>
    <p:sldMasterId id="2147483666" r:id="rId6"/>
    <p:sldMasterId id="2147483668" r:id="rId7"/>
  </p:sldMasterIdLst>
  <p:notesMasterIdLst>
    <p:notesMasterId r:id="rId22"/>
  </p:notesMasterIdLst>
  <p:handoutMasterIdLst>
    <p:handoutMasterId r:id="rId23"/>
  </p:handoutMasterIdLst>
  <p:sldIdLst>
    <p:sldId id="256" r:id="rId8"/>
    <p:sldId id="263" r:id="rId9"/>
    <p:sldId id="259" r:id="rId10"/>
    <p:sldId id="260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61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ULISH REGULAR ROMAN" panose="020B0604020202020204" charset="0"/>
      <p:regular r:id="rId28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DE3"/>
    <a:srgbClr val="F9F303"/>
    <a:srgbClr val="EFE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4663"/>
  </p:normalViewPr>
  <p:slideViewPr>
    <p:cSldViewPr snapToGrid="0" snapToObjects="1">
      <p:cViewPr varScale="1">
        <p:scale>
          <a:sx n="114" d="100"/>
          <a:sy n="114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8AD64B-349E-804E-8B4E-DC33264C47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985975-B8F5-3E4D-ACC0-1EA9E5C9A9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829F5-938F-6842-939C-A99E14613C39}" type="datetimeFigureOut">
              <a:rPr lang="fi-FI" smtClean="0"/>
              <a:t>24.10.2022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F7842-C027-5549-8735-7283B236B4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9FE-8242-E34F-B4B1-AA5AFFF5EC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BB2C0-2951-604C-8342-7512F6FDEE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068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418D5-92CB-3945-A233-B6D8D8F18415}" type="datetimeFigureOut">
              <a:rPr lang="fi-FI" smtClean="0"/>
              <a:t>24.10.2022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1685E-A0C2-4842-901D-B8BF5CA479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202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9178-3FC6-434F-B564-E25781680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2A53E-2128-5949-AA29-D71C2FD80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7064E99-A076-1847-821C-81E64CA13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633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1B2131B-B706-1A4D-A1A9-E8DD0FAA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52" y="3302288"/>
            <a:ext cx="9242296" cy="1519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DAC14-4248-8745-80E2-A7D8C7B56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9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B517FB6-3BC0-9A49-8853-5323391CB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12833D-FF83-BE45-A35A-CC8A04626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EA05F-C017-534F-BCEF-B72261243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8072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B517FB6-3BC0-9A49-8853-5323391CB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12833D-FF83-BE45-A35A-CC8A04626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CF2A6-2D37-CA43-B9F3-F5E29295C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3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MULISH REGULAR ROMAN" pitchFamily="2" charset="77"/>
              </a:defRPr>
            </a:lvl1pPr>
          </a:lstStyle>
          <a:p>
            <a:fld id="{8855AA2B-F8AE-154F-A534-41D8A5F87F41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143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7C12-4B09-6948-97FA-FB199BA7F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4F43C-B3AE-5E47-AC28-FE82D7485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D2C2D-B106-E84F-A66E-B6D4D2175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210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37D4-79D3-2E4E-A53C-24395A203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3E7B8-A76F-4B4E-B66A-160BDDD1E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83CD906-0E54-6B43-AD3A-BB9D5B854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382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96BFE-43AF-6641-8189-229C5A505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744CC-5695-6B40-94FD-34D354BC7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4BA559B-C3BE-BB43-9273-F41539EF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1E18C5B-31A3-3944-85D9-687D86DA6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555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6DCA-23EF-ED45-8F6D-629416D4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AC587-C11C-5242-9582-828A6BFD6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25FC2-CF21-E04D-948C-C723832F3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D22D7-87CE-7340-A4C0-DF90E63B1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8BDD7-BDEC-3B40-85E3-F39DF9654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C6E2EBE-5348-4F45-8A64-282B3A33CF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586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3B61-D7BF-284B-8557-10E90141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6099738-71D7-C14C-AAF8-CFF3D7FCC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640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C7B837D-2E8C-8D47-A3EE-93CE87629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364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6830-D255-4343-81BE-D9E460EC3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016D8-E190-BB42-8321-69B4C745A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708A2-9B9E-834E-8BC2-D9527619A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C5884BC-B5DF-BF4F-9A0A-022B3CD70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541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5BAE8-F77E-5C47-BF0C-82E5966C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B1256-087F-9243-BF97-27686CD4B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93D44-6E79-104B-B1E2-DEDD76A8A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B6D20A3-AF35-9F46-AEF9-9DDD30EFB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455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4A3B3C-211F-0540-8542-DEB9AADD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5622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AE467-6425-694A-A08C-234D26764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E74B6E7-3ADE-9C4C-9F8B-877100783A5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737" y="197370"/>
            <a:ext cx="966811" cy="7680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5BFFC-CA47-9F44-B764-DFB17953E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C2DAE-F64C-EA40-835F-3DC2E7DD3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76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MULISH REGULAR ROMA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B0B6C05-B9C6-7043-AF22-46C129536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A611A3E-3DD3-D249-9354-7C0219BF40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214" y="1030142"/>
            <a:ext cx="3305571" cy="204556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AC36E-DFF1-2941-BD7E-58048348B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6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2"/>
          </a:solidFill>
          <a:latin typeface="MULISH REGULAR ROMA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B6C05-B9C6-7043-AF22-46C129536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117DAB0-BE3B-B64E-B623-50D36E82A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737" y="197370"/>
            <a:ext cx="966811" cy="7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6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MULISH REGULAR ROMA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B6C05-B9C6-7043-AF22-46C129536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1996935-C37E-0047-93E2-495EED5F95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737" y="197370"/>
            <a:ext cx="966811" cy="7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5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MULISH REGULAR ROMA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leena.lemilainen-honkanen@mantsala.fi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9C60B-6A4C-4F47-9285-BA138575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Kyselyvastaukset</a:t>
            </a:r>
            <a:br>
              <a:rPr lang="fi-FI" dirty="0"/>
            </a:br>
            <a:r>
              <a:rPr lang="fi-FI" dirty="0"/>
              <a:t>vuosiluokkien 1-3 </a:t>
            </a:r>
            <a:br>
              <a:rPr lang="fi-FI" dirty="0"/>
            </a:br>
            <a:r>
              <a:rPr lang="fi-FI" dirty="0"/>
              <a:t>todistusarviointi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E27982-1146-4949-8AD0-4159F6A39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1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62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6A6A9C-EE80-48BF-AB7C-948564E7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0A3DAF3-7C77-403F-B020-2EDEC5C2A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106" y="159391"/>
            <a:ext cx="9329075" cy="6562084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A385347-98C0-44FE-AD54-BE97CBC36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AB6ACBD-1F63-0376-E8D2-C9CE4D6A81A6}"/>
              </a:ext>
            </a:extLst>
          </p:cNvPr>
          <p:cNvSpPr txBox="1"/>
          <p:nvPr/>
        </p:nvSpPr>
        <p:spPr>
          <a:xfrm>
            <a:off x="6096000" y="3967993"/>
            <a:ext cx="90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16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826664F-D184-B1DD-262D-EDB37920A4C2}"/>
              </a:ext>
            </a:extLst>
          </p:cNvPr>
          <p:cNvSpPr txBox="1"/>
          <p:nvPr/>
        </p:nvSpPr>
        <p:spPr>
          <a:xfrm>
            <a:off x="4026716" y="3942826"/>
            <a:ext cx="114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16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6C6976A-3549-3A1F-F3BD-2BA12F2656F4}"/>
              </a:ext>
            </a:extLst>
          </p:cNvPr>
          <p:cNvSpPr txBox="1"/>
          <p:nvPr/>
        </p:nvSpPr>
        <p:spPr>
          <a:xfrm>
            <a:off x="4764947" y="1887523"/>
            <a:ext cx="40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61067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3970A-A0C3-4B5D-9061-DCF539064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6D00DB3-AF94-474A-AEEF-286DC061C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067" y="101767"/>
            <a:ext cx="8573549" cy="6580049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7B0E54-3D22-4C18-85C9-13E435853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35CC8F4-0FA9-F9EE-5AA9-4B08E044B6E1}"/>
              </a:ext>
            </a:extLst>
          </p:cNvPr>
          <p:cNvSpPr txBox="1"/>
          <p:nvPr/>
        </p:nvSpPr>
        <p:spPr>
          <a:xfrm>
            <a:off x="4874004" y="4697835"/>
            <a:ext cx="109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     31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AC11B65-CAA2-E89F-569D-A3D41B37AEE5}"/>
              </a:ext>
            </a:extLst>
          </p:cNvPr>
          <p:cNvSpPr txBox="1"/>
          <p:nvPr/>
        </p:nvSpPr>
        <p:spPr>
          <a:xfrm>
            <a:off x="4295164" y="1535185"/>
            <a:ext cx="29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1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DA925BD-232D-E176-A11A-6F094C3D06CB}"/>
              </a:ext>
            </a:extLst>
          </p:cNvPr>
          <p:cNvSpPr txBox="1"/>
          <p:nvPr/>
        </p:nvSpPr>
        <p:spPr>
          <a:xfrm>
            <a:off x="4764947" y="1820411"/>
            <a:ext cx="46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 2</a:t>
            </a:r>
          </a:p>
        </p:txBody>
      </p:sp>
    </p:spTree>
    <p:extLst>
      <p:ext uri="{BB962C8B-B14F-4D97-AF65-F5344CB8AC3E}">
        <p14:creationId xmlns:p14="http://schemas.microsoft.com/office/powerpoint/2010/main" val="499733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CB5A93-4C49-4C4B-8330-B88639E0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124" y="365125"/>
            <a:ext cx="9470304" cy="2022519"/>
          </a:xfrm>
        </p:spPr>
        <p:txBody>
          <a:bodyPr>
            <a:normAutofit/>
          </a:bodyPr>
          <a:lstStyle/>
          <a:p>
            <a:r>
              <a:rPr lang="fi-FI" dirty="0"/>
              <a:t>Kysymys 4. Muuta, mitä haluat kertoa vuosiluokkien 1–3 lukuvuositodistuksiin liittyen (N=22)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287A418-B005-4989-AD5A-A9AD84F8F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ADCF83E3-8C9C-4127-891E-5413E67E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124" y="2567031"/>
            <a:ext cx="10229675" cy="360993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Vastaukset hajoavat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Ehdotetaan erilaisia hybriditodistuksia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Ehdotetaan eri vuosiluokille erilaisia todistuksia (1, 2, 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Ehdotetaan erilaisia sanallisia asteikkoja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Toivotaan sanallisen asteikon selkeyttämistä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Esitetään keskenään ristiriitaisia toiveita myös todistusliitteen osalta</a:t>
            </a:r>
          </a:p>
        </p:txBody>
      </p:sp>
    </p:spTree>
    <p:extLst>
      <p:ext uri="{BB962C8B-B14F-4D97-AF65-F5344CB8AC3E}">
        <p14:creationId xmlns:p14="http://schemas.microsoft.com/office/powerpoint/2010/main" val="2320430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8174B1-A263-4EC4-8189-391277F07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56228" cy="1720514"/>
          </a:xfrm>
        </p:spPr>
        <p:txBody>
          <a:bodyPr>
            <a:normAutofit fontScale="90000"/>
          </a:bodyPr>
          <a:lstStyle/>
          <a:p>
            <a:r>
              <a:rPr lang="fi-FI" dirty="0"/>
              <a:t>Kysymys 5. Muuta, mitä haluat kertoa perusopetuksen arviointiin liittyen (N=14)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4FF378-85B0-407B-805F-D58429B45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5027"/>
            <a:ext cx="10515600" cy="459297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Todistusarviointia koskevien kannanottojen toistoja, sisällöllisesti näkemykset hajaantuvat: ei arviointia – numerot 3. luokalta alkaen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Arvioinnin selkeyden tarve, nykyistä tarkemman arviointikriteeristön tarve alkuopetuksessa (3)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Kuulluksi tuleminen, hyödynnetäänkö alkuopetuksen asiantuntijuutta arvioinnin muutoksissa (2)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Oppimiskeskustelun jäntevöittäminen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Huoli oppilaiden yhdenvertaisuuden toteutumisesta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Myös korona (ja poissaolot) hankaloittavat yhä arviointia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BCDEF3A-4C5A-433B-8E21-ADF1B2C1C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5511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18AF45A-05E6-5541-9CE5-CA1BE06CB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239" y="1122362"/>
            <a:ext cx="9325761" cy="4135437"/>
          </a:xfrm>
        </p:spPr>
        <p:txBody>
          <a:bodyPr/>
          <a:lstStyle/>
          <a:p>
            <a:r>
              <a:rPr lang="fi-FI" dirty="0"/>
              <a:t>Kiitos!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sz="1200" dirty="0"/>
              <a:t>Lisätietoa kyselystä: </a:t>
            </a:r>
            <a:r>
              <a:rPr lang="fi-FI" sz="1200" dirty="0">
                <a:hlinkClick r:id="rId2"/>
              </a:rPr>
              <a:t>leena.lemilainen-honkanen@mantsala.fi</a:t>
            </a:r>
            <a:br>
              <a:rPr lang="fi-FI" sz="1200" dirty="0"/>
            </a:br>
            <a:endParaRPr lang="fi-FI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9016297-B540-0B49-A736-B35C9525DF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5A620-BDAE-A54E-B602-DEF23CD5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671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85DDA-D367-084C-B0F1-85C4FDB5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Viestintä Wilma, kotisivut, FB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9AB11-11E7-8C42-8280-13D75908B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fi-FI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Kysely vuosiluokkien 1–3 lukuvuositodistuksen merkinnät</a:t>
            </a: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Viikoilla 17–18 eli ma 25.4. –  pe 6.5. ovat avoinna sähköiset kyselyt vuosiluokkien 1–3 todistusmerkinnöistä. Näkökantoja alaluokkien arviointiin kysytään vuosiluokkien 1–5 huoltajilta ja oppilailta sekä opettajilta.  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Molemmat kyselyt järjestetään sähköisinä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Forms</a:t>
            </a: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-kyselyinä, joihin linkit lähetetään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wilma</a:t>
            </a: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-viestissä. Huoltajien toivotaan vastaavan kyselyyn yhdessä oppilaiden kanssa. 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Valtakunnallisessa opetussuunnitelmassa määrätään, että vuosiluokalla 1–3 annetaan sanallinen arvio tai numeroarvosana. Arvio tulee antaa kullakin vuosiluokalla kaikissa kouluvuoden aikana opiskelluissa oppiaineissa. 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Mäntsälän opetussuunnitelmassa on tällä hetkellä täsmennetty alaluokkien todistusmerkintöjen määräystä siten, että oppiaineet arvioidaan sanallisella, viisiportaisella asteikolla. Samalla 5-portaisella asteikolla arvioidaan myös oppilaan käyttäytyminen.  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Mäntsälässä alaluokkien todistus sisältää tällä hetkellä lisäksi todistuksen liitteen, jossa annetaan tarkempia tietoja oppimisen edistymisestä oppiaineissa äidinkieli ja kirjallisuus sekä matematiikka, ja lisäksi 3. vuosiluokalla A1-kieli englannissa. 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Koska opetussuunnitelman muuttaminen edellyttää riittävää valmistelua ja Sivistyslautakunnan päätöstä Mäntsälän opetussuunnitelman muuttamisesta, ei mahdollisten muutosten voimaantulolle voi tällä hetkellä antaa tarkkaa aikataulua. </a:t>
            </a:r>
          </a:p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A2A96-9657-AD43-8C38-307118656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222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28C82C-6441-894C-8E2B-2F0D3ADF84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Huoltajien kysely, pyydetään vastaamaan yhdessä oppilaan kanssa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CFB2AD8-D207-FA47-8077-DB508FCF08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avoinna 4.-14.4.2022</a:t>
            </a:r>
          </a:p>
          <a:p>
            <a:r>
              <a:rPr lang="fi-FI" dirty="0"/>
              <a:t>N=176 vastaajaa (175 </a:t>
            </a:r>
            <a:r>
              <a:rPr lang="fi-FI" dirty="0" err="1"/>
              <a:t>Forms</a:t>
            </a:r>
            <a:r>
              <a:rPr lang="fi-FI" dirty="0"/>
              <a:t>, 1 puhelimitse)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10C99-AEA4-4744-8AB0-9F881FC82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103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0F4178-5D59-3D4B-806E-95A4B772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Kysymys 1.</a:t>
            </a:r>
          </a:p>
        </p:txBody>
      </p:sp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426A10ED-B624-443D-B433-DA77A72B4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495" y="-31300"/>
            <a:ext cx="9768149" cy="336398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ADAD4-A803-5D4C-A1AE-D5CDA891E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86AF3FE6-2429-4146-9B1C-94E0C972671F}"/>
              </a:ext>
            </a:extLst>
          </p:cNvPr>
          <p:cNvSpPr/>
          <p:nvPr/>
        </p:nvSpPr>
        <p:spPr>
          <a:xfrm>
            <a:off x="1375793" y="3003259"/>
            <a:ext cx="981513" cy="425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4A69F474-DDB4-4B6C-BEFC-FFB61A5B1B9E}"/>
              </a:ext>
            </a:extLst>
          </p:cNvPr>
          <p:cNvSpPr/>
          <p:nvPr/>
        </p:nvSpPr>
        <p:spPr>
          <a:xfrm>
            <a:off x="2357306" y="3313651"/>
            <a:ext cx="704676" cy="360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Sisällön paikkamerkki 5">
            <a:extLst>
              <a:ext uri="{FF2B5EF4-FFF2-40B4-BE49-F238E27FC236}">
                <a16:creationId xmlns:a16="http://schemas.microsoft.com/office/drawing/2014/main" id="{D4CCC66F-2144-00FE-57EE-3F44ADDC1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95" y="3216128"/>
            <a:ext cx="10389802" cy="3756865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F65404E5-8726-0F61-7ECD-29FEE31CBB18}"/>
              </a:ext>
            </a:extLst>
          </p:cNvPr>
          <p:cNvSpPr/>
          <p:nvPr/>
        </p:nvSpPr>
        <p:spPr>
          <a:xfrm>
            <a:off x="536895" y="3216128"/>
            <a:ext cx="10754687" cy="212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F261F4AD-1F8C-9CD8-487E-0F1BAAB0DDCD}"/>
              </a:ext>
            </a:extLst>
          </p:cNvPr>
          <p:cNvSpPr/>
          <p:nvPr/>
        </p:nvSpPr>
        <p:spPr>
          <a:xfrm>
            <a:off x="956345" y="838899"/>
            <a:ext cx="855677" cy="302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1E2D9AA2-87A7-1F79-2C87-FB70CA624504}"/>
              </a:ext>
            </a:extLst>
          </p:cNvPr>
          <p:cNvSpPr/>
          <p:nvPr/>
        </p:nvSpPr>
        <p:spPr>
          <a:xfrm>
            <a:off x="956345" y="4555222"/>
            <a:ext cx="914400" cy="382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731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E88B7A-BF4E-4D0D-93BD-BBFB15DBE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Kysymys 3.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947F48-8BB3-4FD8-9981-4D93DD27C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 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53150AC-8BBB-4540-AEDB-63C88DD53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5D6B3F7-DEEE-45BD-9CFD-E5B0B9254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04" y="1935300"/>
            <a:ext cx="11432674" cy="3966438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E373F4E4-B932-44D6-8AF8-BEC53A2B0F0B}"/>
              </a:ext>
            </a:extLst>
          </p:cNvPr>
          <p:cNvSpPr/>
          <p:nvPr/>
        </p:nvSpPr>
        <p:spPr>
          <a:xfrm>
            <a:off x="906011" y="2676088"/>
            <a:ext cx="385894" cy="461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28C89D6-E7AE-41C3-BDCA-3415BBDF6A65}"/>
              </a:ext>
            </a:extLst>
          </p:cNvPr>
          <p:cNvSpPr/>
          <p:nvPr/>
        </p:nvSpPr>
        <p:spPr>
          <a:xfrm>
            <a:off x="1124124" y="2872793"/>
            <a:ext cx="2902591" cy="650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FE0751B-7DAB-1AB7-9C93-09355E1321E5}"/>
              </a:ext>
            </a:extLst>
          </p:cNvPr>
          <p:cNvSpPr/>
          <p:nvPr/>
        </p:nvSpPr>
        <p:spPr>
          <a:xfrm>
            <a:off x="645952" y="1935300"/>
            <a:ext cx="478173" cy="673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157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7CFE39-EB5A-4B83-903C-5ACCE82BC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74541" cy="1455286"/>
          </a:xfrm>
        </p:spPr>
        <p:txBody>
          <a:bodyPr>
            <a:normAutofit fontScale="90000"/>
          </a:bodyPr>
          <a:lstStyle/>
          <a:p>
            <a:r>
              <a:rPr lang="fi-FI" dirty="0"/>
              <a:t>Kysymys 4 (N=26): Muuta, mitä haluat kertoa vuosiluokkien 1–3 lukuvuositodistuksiin liittyen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3551585-C71C-42FF-89CB-DD664C22D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0583" y="1973648"/>
            <a:ext cx="7825445" cy="4382702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56BB587-D592-49F7-8F89-3E0B98F16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8024610-09D1-439D-AF98-D5674EC6E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72" y="2583634"/>
            <a:ext cx="3921100" cy="343832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BCFB635-95AE-84F8-6582-0BF12FDC2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583" y="1935546"/>
            <a:ext cx="8052424" cy="45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9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E8770D-ECBE-40F3-ABB8-38E2ABB72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74" y="136525"/>
            <a:ext cx="9965254" cy="1180547"/>
          </a:xfrm>
        </p:spPr>
        <p:txBody>
          <a:bodyPr>
            <a:normAutofit fontScale="90000"/>
          </a:bodyPr>
          <a:lstStyle/>
          <a:p>
            <a:r>
              <a:rPr lang="fi-FI" dirty="0"/>
              <a:t>Kysymys 4. (N=23) Muuta, mitä haluatte kertoa perusopetuksen arviointiin liittyen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DE9F95-D1D6-4558-9B16-275C1CAF9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072"/>
            <a:ext cx="10515600" cy="485989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Vastaukset äärestä laitaan, mutta usealla huoltajalla on kokemus, ettei saa koulusta riittävästi arviointitietoa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Välitodistusta toivotaan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3EE39FD-5A14-4A45-9E2E-0A17812B0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24037EEE-C38D-4DD3-97F2-9273EEFDC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294" y="2668319"/>
            <a:ext cx="5749046" cy="4246454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4D968834-FF88-98A3-198A-7D835025B54C}"/>
              </a:ext>
            </a:extLst>
          </p:cNvPr>
          <p:cNvSpPr/>
          <p:nvPr/>
        </p:nvSpPr>
        <p:spPr>
          <a:xfrm>
            <a:off x="2647850" y="2668319"/>
            <a:ext cx="184558" cy="4246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E7D4403A-00C8-6C87-8130-B4DD02480F97}"/>
              </a:ext>
            </a:extLst>
          </p:cNvPr>
          <p:cNvSpPr/>
          <p:nvPr/>
        </p:nvSpPr>
        <p:spPr>
          <a:xfrm>
            <a:off x="8258783" y="4698460"/>
            <a:ext cx="468355" cy="2431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F1F1B98D-A865-6522-4C37-C4B037203021}"/>
              </a:ext>
            </a:extLst>
          </p:cNvPr>
          <p:cNvSpPr/>
          <p:nvPr/>
        </p:nvSpPr>
        <p:spPr>
          <a:xfrm>
            <a:off x="8258783" y="2952925"/>
            <a:ext cx="381878" cy="2431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852EB23D-A366-6CC3-91B8-DB8F0F6B14FA}"/>
              </a:ext>
            </a:extLst>
          </p:cNvPr>
          <p:cNvSpPr/>
          <p:nvPr/>
        </p:nvSpPr>
        <p:spPr>
          <a:xfrm>
            <a:off x="2811294" y="2668319"/>
            <a:ext cx="5915844" cy="105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4B1215E7-152E-0C4A-5D5F-55258F0CD434}"/>
              </a:ext>
            </a:extLst>
          </p:cNvPr>
          <p:cNvSpPr/>
          <p:nvPr/>
        </p:nvSpPr>
        <p:spPr>
          <a:xfrm>
            <a:off x="5964572" y="4698460"/>
            <a:ext cx="131428" cy="167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866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9D94D8-11FE-4064-962F-7FC976BAEC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Opettajien kysely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55B3D8A-5D98-46B6-A93E-2CCB8123F4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avoinna 4.-14.4.2022</a:t>
            </a:r>
          </a:p>
          <a:p>
            <a:r>
              <a:rPr lang="fi-FI" dirty="0"/>
              <a:t>vuosiluokilla 1-6 opettaville (koulujen kotisivuilta)</a:t>
            </a:r>
          </a:p>
          <a:p>
            <a:r>
              <a:rPr lang="fi-FI" b="1"/>
              <a:t>n=</a:t>
            </a:r>
            <a:r>
              <a:rPr lang="fi-FI" b="1" dirty="0"/>
              <a:t>34 </a:t>
            </a:r>
            <a:r>
              <a:rPr lang="fi-FI" dirty="0"/>
              <a:t>vastaajaa (kaikki </a:t>
            </a:r>
            <a:r>
              <a:rPr lang="fi-FI" dirty="0" err="1"/>
              <a:t>Forms</a:t>
            </a:r>
            <a:r>
              <a:rPr lang="fi-FI" dirty="0"/>
              <a:t>)</a:t>
            </a:r>
          </a:p>
          <a:p>
            <a:r>
              <a:rPr lang="fi-FI" dirty="0"/>
              <a:t>Vastauslinkki lähetetty 104 opettajalle (4:lle vastausongelmien vuoksi kahteen kertaan)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8E42865-6B58-427F-BA0B-9A5966CD3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706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D0C500-5B39-4378-9633-AB577532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AADF23F-97D2-4F8F-A42C-142436E0A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126" y="288011"/>
            <a:ext cx="9883302" cy="6569989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DC6FD4-4AD6-44F9-9984-7BFD33689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CDAA05F-D427-4159-AC0F-6D7C86DD70BC}"/>
              </a:ext>
            </a:extLst>
          </p:cNvPr>
          <p:cNvSpPr/>
          <p:nvPr/>
        </p:nvSpPr>
        <p:spPr>
          <a:xfrm>
            <a:off x="194553" y="0"/>
            <a:ext cx="5688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9110D2C-8CC6-4452-A0F9-17A7363C7337}"/>
              </a:ext>
            </a:extLst>
          </p:cNvPr>
          <p:cNvSpPr/>
          <p:nvPr/>
        </p:nvSpPr>
        <p:spPr>
          <a:xfrm>
            <a:off x="711126" y="218317"/>
            <a:ext cx="9883302" cy="293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D8F3EEE-AC8B-E6D7-3F7A-C74A15DC3010}"/>
              </a:ext>
            </a:extLst>
          </p:cNvPr>
          <p:cNvSpPr txBox="1"/>
          <p:nvPr/>
        </p:nvSpPr>
        <p:spPr>
          <a:xfrm>
            <a:off x="5899067" y="3498207"/>
            <a:ext cx="108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     24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28E828F-5A89-4ACB-DF44-BEA7A91F4F99}"/>
              </a:ext>
            </a:extLst>
          </p:cNvPr>
          <p:cNvSpPr txBox="1"/>
          <p:nvPr/>
        </p:nvSpPr>
        <p:spPr>
          <a:xfrm>
            <a:off x="4420998" y="3078651"/>
            <a:ext cx="51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6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22F49C6-78C0-605E-9D9D-8EDFF2E61CA8}"/>
              </a:ext>
            </a:extLst>
          </p:cNvPr>
          <p:cNvSpPr txBox="1"/>
          <p:nvPr/>
        </p:nvSpPr>
        <p:spPr>
          <a:xfrm>
            <a:off x="5008228" y="2332139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 4</a:t>
            </a:r>
          </a:p>
        </p:txBody>
      </p:sp>
    </p:spTree>
    <p:extLst>
      <p:ext uri="{BB962C8B-B14F-4D97-AF65-F5344CB8AC3E}">
        <p14:creationId xmlns:p14="http://schemas.microsoft.com/office/powerpoint/2010/main" val="323409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000000"/>
      </a:dk1>
      <a:lt1>
        <a:srgbClr val="FFFFFF"/>
      </a:lt1>
      <a:dk2>
        <a:srgbClr val="00415D"/>
      </a:dk2>
      <a:lt2>
        <a:srgbClr val="E8F5FB"/>
      </a:lt2>
      <a:accent1>
        <a:srgbClr val="E4660C"/>
      </a:accent1>
      <a:accent2>
        <a:srgbClr val="006178"/>
      </a:accent2>
      <a:accent3>
        <a:srgbClr val="F2B955"/>
      </a:accent3>
      <a:accent4>
        <a:srgbClr val="599F6B"/>
      </a:accent4>
      <a:accent5>
        <a:srgbClr val="197869"/>
      </a:accent5>
      <a:accent6>
        <a:srgbClr val="FFE190"/>
      </a:accent6>
      <a:hlink>
        <a:srgbClr val="384E99"/>
      </a:hlink>
      <a:folHlink>
        <a:srgbClr val="5383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4">
      <a:dk1>
        <a:srgbClr val="000000"/>
      </a:dk1>
      <a:lt1>
        <a:srgbClr val="FFFFFF"/>
      </a:lt1>
      <a:dk2>
        <a:srgbClr val="00415D"/>
      </a:dk2>
      <a:lt2>
        <a:srgbClr val="E8F5FB"/>
      </a:lt2>
      <a:accent1>
        <a:srgbClr val="E4660C"/>
      </a:accent1>
      <a:accent2>
        <a:srgbClr val="006178"/>
      </a:accent2>
      <a:accent3>
        <a:srgbClr val="F2B955"/>
      </a:accent3>
      <a:accent4>
        <a:srgbClr val="599F6B"/>
      </a:accent4>
      <a:accent5>
        <a:srgbClr val="197869"/>
      </a:accent5>
      <a:accent6>
        <a:srgbClr val="FFE190"/>
      </a:accent6>
      <a:hlink>
        <a:srgbClr val="384E99"/>
      </a:hlink>
      <a:folHlink>
        <a:srgbClr val="5383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4">
      <a:dk1>
        <a:srgbClr val="000000"/>
      </a:dk1>
      <a:lt1>
        <a:srgbClr val="FFFFFF"/>
      </a:lt1>
      <a:dk2>
        <a:srgbClr val="00415D"/>
      </a:dk2>
      <a:lt2>
        <a:srgbClr val="E8F5FB"/>
      </a:lt2>
      <a:accent1>
        <a:srgbClr val="E4660C"/>
      </a:accent1>
      <a:accent2>
        <a:srgbClr val="006178"/>
      </a:accent2>
      <a:accent3>
        <a:srgbClr val="F2B955"/>
      </a:accent3>
      <a:accent4>
        <a:srgbClr val="599F6B"/>
      </a:accent4>
      <a:accent5>
        <a:srgbClr val="197869"/>
      </a:accent5>
      <a:accent6>
        <a:srgbClr val="FFE190"/>
      </a:accent6>
      <a:hlink>
        <a:srgbClr val="384E99"/>
      </a:hlink>
      <a:folHlink>
        <a:srgbClr val="5383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Custom 14">
      <a:dk1>
        <a:srgbClr val="000000"/>
      </a:dk1>
      <a:lt1>
        <a:srgbClr val="FFFFFF"/>
      </a:lt1>
      <a:dk2>
        <a:srgbClr val="00415D"/>
      </a:dk2>
      <a:lt2>
        <a:srgbClr val="E8F5FB"/>
      </a:lt2>
      <a:accent1>
        <a:srgbClr val="E4660C"/>
      </a:accent1>
      <a:accent2>
        <a:srgbClr val="006178"/>
      </a:accent2>
      <a:accent3>
        <a:srgbClr val="F2B955"/>
      </a:accent3>
      <a:accent4>
        <a:srgbClr val="599F6B"/>
      </a:accent4>
      <a:accent5>
        <a:srgbClr val="197869"/>
      </a:accent5>
      <a:accent6>
        <a:srgbClr val="FFE190"/>
      </a:accent6>
      <a:hlink>
        <a:srgbClr val="384E99"/>
      </a:hlink>
      <a:folHlink>
        <a:srgbClr val="5383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72635E3DBD82244A19A0E50AF4ECA97" ma:contentTypeVersion="11" ma:contentTypeDescription="Luo uusi asiakirja." ma:contentTypeScope="" ma:versionID="e576fc19c8cae239fefd4f96a0526a9f">
  <xsd:schema xmlns:xsd="http://www.w3.org/2001/XMLSchema" xmlns:xs="http://www.w3.org/2001/XMLSchema" xmlns:p="http://schemas.microsoft.com/office/2006/metadata/properties" xmlns:ns2="128c98e2-ddb0-4a7c-9759-5ee7fed5979e" xmlns:ns3="a24696a2-b2e5-4c9d-b349-768e5435dce1" targetNamespace="http://schemas.microsoft.com/office/2006/metadata/properties" ma:root="true" ma:fieldsID="f519de6dd88267c3e549bea43bdeaaa2" ns2:_="" ns3:_="">
    <xsd:import namespace="128c98e2-ddb0-4a7c-9759-5ee7fed5979e"/>
    <xsd:import namespace="a24696a2-b2e5-4c9d-b349-768e5435dc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8c98e2-ddb0-4a7c-9759-5ee7fed597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696a2-b2e5-4c9d-b349-768e5435dc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8718B3-0AE1-4350-8F46-15F410FD6522}">
  <ds:schemaRefs>
    <ds:schemaRef ds:uri="128c98e2-ddb0-4a7c-9759-5ee7fed5979e"/>
    <ds:schemaRef ds:uri="http://schemas.openxmlformats.org/package/2006/metadata/core-properties"/>
    <ds:schemaRef ds:uri="http://purl.org/dc/terms/"/>
    <ds:schemaRef ds:uri="a24696a2-b2e5-4c9d-b349-768e5435dce1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42CD4F-35AC-4A11-88EA-24A25EE719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05D027-45B7-4789-8535-4E2955938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8c98e2-ddb0-4a7c-9759-5ee7fed5979e"/>
    <ds:schemaRef ds:uri="a24696a2-b2e5-4c9d-b349-768e5435dc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453</Words>
  <Application>Microsoft Office PowerPoint</Application>
  <PresentationFormat>Laajakuva</PresentationFormat>
  <Paragraphs>65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14</vt:i4>
      </vt:variant>
    </vt:vector>
  </HeadingPairs>
  <TitlesOfParts>
    <vt:vector size="21" baseType="lpstr">
      <vt:lpstr>Calibri</vt:lpstr>
      <vt:lpstr>MULISH REGULAR ROMAN</vt:lpstr>
      <vt:lpstr>Arial</vt:lpstr>
      <vt:lpstr>Office Theme</vt:lpstr>
      <vt:lpstr>1_Office Theme</vt:lpstr>
      <vt:lpstr>2_Office Theme</vt:lpstr>
      <vt:lpstr>3_Office Theme</vt:lpstr>
      <vt:lpstr>Kyselyvastaukset vuosiluokkien 1-3  todistusarviointi</vt:lpstr>
      <vt:lpstr>Viestintä Wilma, kotisivut, FB</vt:lpstr>
      <vt:lpstr>Huoltajien kysely, pyydetään vastaamaan yhdessä oppilaan kanssa</vt:lpstr>
      <vt:lpstr>Kysymys 1.</vt:lpstr>
      <vt:lpstr>Kysymys 3.</vt:lpstr>
      <vt:lpstr>Kysymys 4 (N=26): Muuta, mitä haluat kertoa vuosiluokkien 1–3 lukuvuositodistuksiin liittyen</vt:lpstr>
      <vt:lpstr>Kysymys 4. (N=23) Muuta, mitä haluatte kertoa perusopetuksen arviointiin liittyen</vt:lpstr>
      <vt:lpstr>Opettajien kysely</vt:lpstr>
      <vt:lpstr>  </vt:lpstr>
      <vt:lpstr>  </vt:lpstr>
      <vt:lpstr>  </vt:lpstr>
      <vt:lpstr>Kysymys 4. Muuta, mitä haluat kertoa vuosiluokkien 1–3 lukuvuositodistuksiin liittyen (N=22)</vt:lpstr>
      <vt:lpstr>Kysymys 5. Muuta, mitä haluat kertoa perusopetuksen arviointiin liittyen (N=14)</vt:lpstr>
      <vt:lpstr>Kiitos!   Lisätietoa kyselystä: leena.lemilainen-honkanen@mantsala.fi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Anna Aalto</dc:creator>
  <cp:keywords/>
  <dc:description/>
  <cp:lastModifiedBy>Lemiläinen-Honkanen Leena</cp:lastModifiedBy>
  <cp:revision>16</cp:revision>
  <dcterms:created xsi:type="dcterms:W3CDTF">2022-01-14T03:11:54Z</dcterms:created>
  <dcterms:modified xsi:type="dcterms:W3CDTF">2022-10-24T09:51:26Z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0x010100272635E3DBD82244A19A0E50AF4ECA97</vt:lpwstr>
  </property>
</Properties>
</file>